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9"/>
  </p:notesMasterIdLst>
  <p:sldIdLst>
    <p:sldId id="281" r:id="rId2"/>
    <p:sldId id="530" r:id="rId3"/>
    <p:sldId id="534" r:id="rId4"/>
    <p:sldId id="535" r:id="rId5"/>
    <p:sldId id="536" r:id="rId6"/>
    <p:sldId id="537" r:id="rId7"/>
    <p:sldId id="416" r:id="rId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GyeonggiTitleOTF Medium" panose="02020603020101020101" pitchFamily="18" charset="-127"/>
      <p:regular r:id="rId14"/>
      <p:bold r:id="rId15"/>
      <p:italic r:id="rId16"/>
      <p:boldItalic r:id="rId17"/>
    </p:embeddedFont>
    <p:embeddedFont>
      <p:font typeface="GyeonggiTitleOTF Medium" panose="02020603020101020101" pitchFamily="18" charset="-127"/>
      <p:regular r:id="rId14"/>
      <p:bold r:id="rId15"/>
      <p:italic r:id="rId16"/>
      <p:boldItalic r:id="rId17"/>
    </p:embeddedFont>
    <p:embeddedFont>
      <p:font typeface="경기천년바탕 Regular" panose="02020503020101020101" pitchFamily="18" charset="-127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 autoAdjust="0"/>
    <p:restoredTop sz="82853" autoAdjust="0"/>
  </p:normalViewPr>
  <p:slideViewPr>
    <p:cSldViewPr snapToGrid="0">
      <p:cViewPr varScale="1">
        <p:scale>
          <a:sx n="65" d="100"/>
          <a:sy n="65" d="100"/>
        </p:scale>
        <p:origin x="1877" y="43"/>
      </p:cViewPr>
      <p:guideLst>
        <p:guide orient="horz" pos="218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49" d="100"/>
          <a:sy n="249" d="100"/>
        </p:scale>
        <p:origin x="392" y="-4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4E7E67DA-0D19-E746-AC67-3D263D67A4FB}" type="datetimeFigureOut">
              <a:rPr kumimoji="1" lang="ko-Kore-KR" altLang="en-US" smtClean="0"/>
              <a:pPr/>
              <a:t>11/22/2023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234CA8CE-722C-C442-8664-4A3D4F9859B1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883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49939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그림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2: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질문 응답 도구에 대해 설명한 접근 방식의 주요 단계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입력 텍스트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를 고려할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먼저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apositioni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와 대응하는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호출 후보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c1 i,c2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,...,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cki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샘플링합니다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그런 다음 이러한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호출을 실행하고 다음 토큰에서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lossLi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감소시키지 않는 모든 호출을 필터링합니다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나머지 모든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호출은 원본 텍스트와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인터리빙되어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새로운 텍스트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x ∗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가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</a:t>
            </a:r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016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질문 응답 도구를 위해 설명된 접근 방식의 주요 단계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입력 텍스트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가 주어지면 먼저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apositioni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와 대응하는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호출 후보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c1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, c2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,...,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cki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샘플링합니다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그런 다음 이러한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호출을 실행하고 다음 토큰에서 손실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Li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을 줄이지 않는 모든 호출을 필터링합니다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나머지 모든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호출은 원본 텍스트와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인터리빙되어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새로운 텍스트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x ∗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가 생성됩니다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</a:t>
            </a:r>
          </a:p>
          <a:p>
            <a:r>
              <a:rPr kumimoji="1" lang="en-US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Interleaved </a:t>
            </a:r>
            <a:r>
              <a:rPr kumimoji="1"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겹겹이 쌓인</a:t>
            </a:r>
            <a:endParaRPr kumimoji="1" lang="en-US" altLang="en-US" b="0" i="0" dirty="0">
              <a:solidFill>
                <a:srgbClr val="000000"/>
              </a:solidFill>
              <a:effectLst/>
              <a:latin typeface="경기천년바탕 Regular" panose="020205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045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질문 응답 도구를 위해 설명된 접근 방식의 주요 단계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입력 텍스트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가 주어지면 먼저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apositioni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와 대응하는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호출 후보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c1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, c2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,...,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cki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샘플링합니다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그런 다음 이러한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호출을 실행하고 다음 토큰에서 손실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Li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을 줄이지 않는 모든 호출을 필터링합니다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나머지 모든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API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호출은 원본 텍스트와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인터리빙되어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새로운 텍스트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x ∗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가 생성됩니다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</a:t>
            </a:r>
          </a:p>
          <a:p>
            <a:r>
              <a:rPr kumimoji="1" lang="en-US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Interleaved </a:t>
            </a:r>
            <a:r>
              <a:rPr kumimoji="1"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겹겹이 쌓인</a:t>
            </a:r>
            <a:endParaRPr kumimoji="1" lang="en-US" altLang="en-US" b="0" i="0" dirty="0">
              <a:solidFill>
                <a:srgbClr val="000000"/>
              </a:solidFill>
              <a:effectLst/>
              <a:latin typeface="경기천년바탕 Regular" panose="020205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1724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남경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고순현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주택과 도시 향 건설국 신</a:t>
            </a:r>
            <a:endParaRPr lang="en-US" altLang="ko-KR" b="0" i="0" dirty="0">
              <a:solidFill>
                <a:srgbClr val="000000"/>
              </a:solidFill>
              <a:effectLst/>
              <a:latin typeface="경기천년바탕 Regular" panose="02020503020101020101" pitchFamily="18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난징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가오춘현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주택도시농촌건설국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도시신</a:t>
            </a:r>
            <a:endParaRPr lang="en-US" altLang="ko-KR" b="0" i="0" dirty="0">
              <a:solidFill>
                <a:srgbClr val="000000"/>
              </a:solidFill>
              <a:effectLst/>
              <a:latin typeface="경기천년바탕 Regular" panose="02020503020101020101" pitchFamily="18" charset="-127"/>
            </a:endParaRPr>
          </a:p>
          <a:p>
            <a:endParaRPr kumimoji="1" lang="en-US" altLang="en-US" b="0" i="0" dirty="0">
              <a:solidFill>
                <a:srgbClr val="000000"/>
              </a:solidFill>
              <a:effectLst/>
              <a:latin typeface="경기천년바탕 Regular" panose="02020503020101020101" pitchFamily="18" charset="-127"/>
            </a:endParaRPr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가오춘은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그 지방의 일곱 구역의 하나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수도 난징</a:t>
            </a:r>
            <a:endParaRPr kumimoji="1" lang="en-US" altLang="en-US" b="0" i="0" dirty="0">
              <a:solidFill>
                <a:srgbClr val="000000"/>
              </a:solidFill>
              <a:effectLst/>
              <a:latin typeface="경기천년바탕 Regular" panose="020205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4060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en-US" b="0" i="0" dirty="0">
              <a:solidFill>
                <a:srgbClr val="000000"/>
              </a:solidFill>
              <a:effectLst/>
              <a:latin typeface="경기천년바탕 Regular" panose="020205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615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11/22/2023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48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11/22/2023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07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11/22/2023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53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11/22/2023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24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11/22/2023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194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11/22/2023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22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11/22/2023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13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11/22/2023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889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11/22/2023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2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11/22/2023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11/22/2023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4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B434692D-D85F-1540-A0C8-1EA0CA5B78D5}" type="datetimeFigureOut">
              <a:rPr kumimoji="1" lang="ko-Kore-KR" altLang="en-US" smtClean="0"/>
              <a:pPr/>
              <a:t>11/22/2023</a:t>
            </a:fld>
            <a:endParaRPr kumimoji="1" lang="ko-Kore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55DE4BDA-059B-1647-A1B5-3021ED81D6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91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yeonggiTitleOTF Medium" panose="0202060302010102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EEF066E-2E82-8707-FDE3-9E2E6B45A361}"/>
              </a:ext>
            </a:extLst>
          </p:cNvPr>
          <p:cNvSpPr txBox="1"/>
          <p:nvPr/>
        </p:nvSpPr>
        <p:spPr>
          <a:xfrm>
            <a:off x="3259076" y="3075057"/>
            <a:ext cx="2617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ToolFormer</a:t>
            </a:r>
            <a:endParaRPr lang="en-US" altLang="ko-KR" sz="4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A1D99-0908-724D-1A30-EF519AB94F3F}"/>
              </a:ext>
            </a:extLst>
          </p:cNvPr>
          <p:cNvSpPr txBox="1"/>
          <p:nvPr/>
        </p:nvSpPr>
        <p:spPr>
          <a:xfrm>
            <a:off x="3327107" y="4898137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DF0E2-2A6E-8222-B68F-0072818B8425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24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 err="1">
                <a:ea typeface="GyeonggiTitleOTF Medium" panose="02020603020101020101" pitchFamily="18" charset="-127"/>
              </a:rPr>
              <a:t>ToolFormer</a:t>
            </a:r>
            <a:endParaRPr kumimoji="1" lang="en-US" altLang="ko-KR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6CE4A-EB77-250F-0673-DEF7E587C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3"/>
            <a:ext cx="7886700" cy="93800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sz="2000" dirty="0" err="1">
                <a:ea typeface="GyeonggiTitleOTF Medium" panose="02020603020101020101" pitchFamily="18" charset="-127"/>
              </a:rPr>
              <a:t>ToolFormer</a:t>
            </a:r>
            <a:endParaRPr lang="en" altLang="ko-Kore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>
                <a:ea typeface="GyeonggiTitleOTF Medium" panose="02020603020101020101" pitchFamily="18" charset="-127"/>
              </a:rPr>
              <a:t>사람의 도움없이</a:t>
            </a:r>
            <a:r>
              <a:rPr lang="en-US" altLang="ko-KR" sz="1600" dirty="0">
                <a:ea typeface="GyeonggiTitleOTF Medium" panose="02020603020101020101" pitchFamily="18" charset="-127"/>
              </a:rPr>
              <a:t>, LM</a:t>
            </a:r>
            <a:r>
              <a:rPr lang="ko-KR" altLang="en-US" sz="1600" dirty="0">
                <a:ea typeface="GyeonggiTitleOTF Medium" panose="02020603020101020101" pitchFamily="18" charset="-127"/>
              </a:rPr>
              <a:t>이 언제 어디서 도구를 사용할 지 스스로 결정하는 것을 목표로 함</a:t>
            </a:r>
            <a:r>
              <a:rPr lang="en-US" altLang="ko-KR" sz="1600" dirty="0">
                <a:ea typeface="GyeonggiTitleOTF Medium" panose="02020603020101020101" pitchFamily="18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9EF018-0E9A-4374-844C-3FE598024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75840"/>
            <a:ext cx="3069590" cy="32514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3AE459-B494-406D-B303-53338C426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527252"/>
            <a:ext cx="3473583" cy="11193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8BE360-694A-481E-950B-D7C13596E367}"/>
              </a:ext>
            </a:extLst>
          </p:cNvPr>
          <p:cNvSpPr txBox="1"/>
          <p:nvPr/>
        </p:nvSpPr>
        <p:spPr>
          <a:xfrm>
            <a:off x="3820795" y="2424218"/>
            <a:ext cx="457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Toolformer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model</a:t>
            </a:r>
            <a:r>
              <a:rPr lang="ko-KR" altLang="en-US" dirty="0"/>
              <a:t> </a:t>
            </a:r>
            <a:r>
              <a:rPr lang="ko-KR" altLang="en-US" dirty="0" err="1"/>
              <a:t>trained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decide</a:t>
            </a:r>
            <a:r>
              <a:rPr lang="ko-KR" altLang="en-US" dirty="0"/>
              <a:t> </a:t>
            </a:r>
            <a:r>
              <a:rPr lang="ko-KR" altLang="en-US" dirty="0" err="1"/>
              <a:t>which</a:t>
            </a:r>
            <a:r>
              <a:rPr lang="ko-KR" altLang="en-US" dirty="0"/>
              <a:t> </a:t>
            </a:r>
            <a:r>
              <a:rPr lang="ko-KR" altLang="en-US" dirty="0" err="1"/>
              <a:t>APIs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call</a:t>
            </a:r>
            <a:r>
              <a:rPr lang="ko-KR" altLang="en-US" dirty="0"/>
              <a:t>, </a:t>
            </a:r>
            <a:r>
              <a:rPr lang="ko-KR" altLang="en-US" dirty="0" err="1"/>
              <a:t>when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call</a:t>
            </a:r>
            <a:r>
              <a:rPr lang="ko-KR" altLang="en-US" dirty="0"/>
              <a:t> </a:t>
            </a:r>
            <a:r>
              <a:rPr lang="ko-KR" altLang="en-US" dirty="0" err="1"/>
              <a:t>them</a:t>
            </a:r>
            <a:r>
              <a:rPr lang="ko-KR" altLang="en-US" dirty="0"/>
              <a:t>, </a:t>
            </a:r>
            <a:r>
              <a:rPr lang="ko-KR" altLang="en-US" dirty="0" err="1"/>
              <a:t>what</a:t>
            </a:r>
            <a:r>
              <a:rPr lang="ko-KR" altLang="en-US" dirty="0"/>
              <a:t> </a:t>
            </a:r>
            <a:r>
              <a:rPr lang="ko-KR" altLang="en-US" dirty="0" err="1"/>
              <a:t>arguments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pass</a:t>
            </a:r>
            <a:r>
              <a:rPr lang="ko-KR" altLang="en-US" dirty="0"/>
              <a:t>, and </a:t>
            </a:r>
            <a:r>
              <a:rPr lang="ko-KR" altLang="en-US" dirty="0" err="1"/>
              <a:t>how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best</a:t>
            </a:r>
            <a:r>
              <a:rPr lang="ko-KR" altLang="en-US" dirty="0"/>
              <a:t> </a:t>
            </a:r>
            <a:r>
              <a:rPr lang="ko-KR" altLang="en-US" dirty="0" err="1"/>
              <a:t>incorporate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results</a:t>
            </a:r>
            <a:r>
              <a:rPr lang="ko-KR" altLang="en-US" dirty="0"/>
              <a:t> </a:t>
            </a:r>
            <a:r>
              <a:rPr lang="ko-KR" altLang="en-US" dirty="0" err="1"/>
              <a:t>into</a:t>
            </a:r>
            <a:r>
              <a:rPr lang="ko-KR" altLang="en-US" dirty="0"/>
              <a:t> </a:t>
            </a:r>
            <a:r>
              <a:rPr lang="ko-KR" altLang="en-US" dirty="0" err="1"/>
              <a:t>future</a:t>
            </a:r>
            <a:r>
              <a:rPr lang="ko-KR" altLang="en-US" dirty="0"/>
              <a:t> </a:t>
            </a:r>
            <a:r>
              <a:rPr lang="ko-KR" altLang="en-US" dirty="0" err="1"/>
              <a:t>token</a:t>
            </a:r>
            <a:r>
              <a:rPr lang="ko-KR" altLang="en-US" dirty="0"/>
              <a:t> </a:t>
            </a:r>
            <a:r>
              <a:rPr lang="ko-KR" altLang="en-US" dirty="0" err="1"/>
              <a:t>prediction</a:t>
            </a:r>
            <a:r>
              <a:rPr lang="ko-KR" altLang="en-US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어떤 </a:t>
            </a:r>
            <a:r>
              <a:rPr lang="en-US" altLang="ko-KR" dirty="0"/>
              <a:t>API</a:t>
            </a:r>
            <a:r>
              <a:rPr lang="ko-KR" altLang="en-US" dirty="0"/>
              <a:t>를 호출할 것인지</a:t>
            </a:r>
            <a:r>
              <a:rPr lang="en-US" altLang="ko-KR" dirty="0"/>
              <a:t>, </a:t>
            </a:r>
            <a:r>
              <a:rPr lang="ko-KR" altLang="en-US" dirty="0"/>
              <a:t>언제 호출할 것인지</a:t>
            </a:r>
            <a:r>
              <a:rPr lang="en-US" altLang="ko-KR" dirty="0"/>
              <a:t>, </a:t>
            </a:r>
            <a:r>
              <a:rPr lang="ko-KR" altLang="en-US" dirty="0"/>
              <a:t>어떤 인수를 통과할 것인지</a:t>
            </a:r>
            <a:r>
              <a:rPr lang="en-US" altLang="ko-KR" dirty="0"/>
              <a:t>, </a:t>
            </a:r>
            <a:r>
              <a:rPr lang="ko-KR" altLang="en-US" dirty="0"/>
              <a:t>그리고 결과를 미래 토큰 예측에 가장 잘 통합하는 방법을 결정하도록 훈련된 모델</a:t>
            </a:r>
          </a:p>
        </p:txBody>
      </p:sp>
    </p:spTree>
    <p:extLst>
      <p:ext uri="{BB962C8B-B14F-4D97-AF65-F5344CB8AC3E}">
        <p14:creationId xmlns:p14="http://schemas.microsoft.com/office/powerpoint/2010/main" val="1254794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 err="1">
                <a:ea typeface="GyeonggiTitleOTF Medium" panose="02020603020101020101" pitchFamily="18" charset="-127"/>
              </a:rPr>
              <a:t>ToolFormer</a:t>
            </a:r>
            <a:endParaRPr kumimoji="1" lang="en-US" altLang="ko-KR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6CE4A-EB77-250F-0673-DEF7E587C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2"/>
            <a:ext cx="7886700" cy="52356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sz="2000" dirty="0" err="1">
                <a:ea typeface="GyeonggiTitleOTF Medium" panose="02020603020101020101" pitchFamily="18" charset="-127"/>
              </a:rPr>
              <a:t>ToolFormer</a:t>
            </a:r>
            <a:endParaRPr lang="en" altLang="ko-Kore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457200" lvl="1" indent="0">
              <a:buNone/>
            </a:pPr>
            <a:endParaRPr lang="en-US" altLang="ko-KR" sz="1600" dirty="0"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API</a:t>
            </a:r>
            <a:r>
              <a:rPr lang="ko-KR" altLang="en-US" sz="1600" dirty="0">
                <a:ea typeface="GyeonggiTitleOTF Medium" panose="02020603020101020101" pitchFamily="18" charset="-127"/>
              </a:rPr>
              <a:t>의 역할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API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얻은 응답이 향후 토큰을 예측할 때 도움이 되기 위해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buFont typeface="Wingdings" pitchFamily="2" charset="2"/>
              <a:buChar char="v"/>
            </a:pPr>
            <a:r>
              <a:rPr lang="ko-KR" altLang="en-US" sz="2000" dirty="0">
                <a:ea typeface="GyeonggiTitleOTF Medium" panose="02020603020101020101" pitchFamily="18" charset="-127"/>
              </a:rPr>
              <a:t>특징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Image</a:t>
            </a:r>
            <a:endParaRPr lang="en-US" altLang="ko-KR" sz="1600" dirty="0">
              <a:highlight>
                <a:srgbClr val="FFFF00"/>
              </a:highlight>
              <a:ea typeface="GyeonggiTitleOTF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4F3C77-7E96-45F3-874C-81065B68B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38"/>
          <a:stretch/>
        </p:blipFill>
        <p:spPr>
          <a:xfrm>
            <a:off x="444434" y="1737658"/>
            <a:ext cx="7886699" cy="23754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08B473-1DC3-4294-AC43-D7CBD9920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157" y="5142610"/>
            <a:ext cx="3458058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20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 err="1">
                <a:ea typeface="GyeonggiTitleOTF Medium" panose="02020603020101020101" pitchFamily="18" charset="-127"/>
              </a:rPr>
              <a:t>ToolFormer</a:t>
            </a:r>
            <a:endParaRPr kumimoji="1" lang="en-US" altLang="ko-KR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6CE4A-EB77-250F-0673-DEF7E587C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2"/>
            <a:ext cx="7886700" cy="52356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각</a:t>
            </a:r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API 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호출 프롬프트</a:t>
            </a:r>
            <a:endParaRPr lang="en" altLang="ko-Kore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457200" lvl="1" indent="0">
              <a:buNone/>
            </a:pPr>
            <a:endParaRPr lang="en-US" altLang="ko-KR" sz="1600" dirty="0">
              <a:ea typeface="GyeonggiTitleOTF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4F9930-D93A-15BF-F3BB-E4768E79F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4" y="1811448"/>
            <a:ext cx="2972058" cy="3688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DEE370-305B-1760-D687-FA5B16244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843" y="1811448"/>
            <a:ext cx="3033023" cy="6553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A23786-40EE-8C6F-FC6A-E8E775A94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347" y="2466825"/>
            <a:ext cx="2601503" cy="43243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CB0047-8C01-C8D7-DE76-0699A8084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700" y="2139136"/>
            <a:ext cx="2735817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7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 err="1">
                <a:ea typeface="GyeonggiTitleOTF Medium" panose="02020603020101020101" pitchFamily="18" charset="-127"/>
              </a:rPr>
              <a:t>ToolFormer</a:t>
            </a:r>
            <a:endParaRPr kumimoji="1" lang="en-US" altLang="ko-KR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6CE4A-EB77-250F-0673-DEF7E587C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2"/>
            <a:ext cx="7886700" cy="52356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각</a:t>
            </a:r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API 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호출 프롬프트</a:t>
            </a:r>
            <a:endParaRPr lang="en" altLang="ko-Kore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457200" lvl="1" indent="0">
              <a:buNone/>
            </a:pPr>
            <a:endParaRPr lang="en-US" altLang="ko-KR" sz="1600" dirty="0">
              <a:ea typeface="GyeonggiTitleOTF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8D5A99-4D4D-C7A6-7381-9C5576CBD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07917"/>
            <a:ext cx="2789162" cy="43361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95C308-603F-B510-BFD1-FC8C80CE8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517" y="1743244"/>
            <a:ext cx="2773920" cy="17222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3E6CA2-E9E4-226A-AE60-100BC3F47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517" y="3465513"/>
            <a:ext cx="2690093" cy="28348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F80E62-6151-AD76-43A2-3311C5C77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080" y="1743244"/>
            <a:ext cx="2773920" cy="26748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FE44CE-AF91-9645-C955-04C2E0566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437" y="4419608"/>
            <a:ext cx="2682472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76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 err="1">
                <a:ea typeface="GyeonggiTitleOTF Medium" panose="02020603020101020101" pitchFamily="18" charset="-127"/>
              </a:rPr>
              <a:t>ToolFormer</a:t>
            </a:r>
            <a:endParaRPr kumimoji="1" lang="en-US" altLang="ko-KR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6CE4A-EB77-250F-0673-DEF7E587C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2"/>
            <a:ext cx="7886700" cy="52356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000" dirty="0">
                <a:ea typeface="GyeonggiTitleOTF Medium" panose="02020603020101020101" pitchFamily="18" charset="-127"/>
              </a:rPr>
              <a:t>한계</a:t>
            </a:r>
            <a:endParaRPr lang="en-US" altLang="ko-KR" sz="2000" dirty="0"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v"/>
            </a:pP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도구를 연쇄적으로 쓸 수 없음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1">
              <a:buFont typeface="Wingdings" pitchFamily="2" charset="2"/>
              <a:buChar char="v"/>
            </a:pPr>
            <a:r>
              <a:rPr lang="en-US" altLang="ko-KR" sz="1600" dirty="0">
                <a:ea typeface="GyeonggiTitleOTF Medium" panose="02020603020101020101" pitchFamily="18" charset="-127"/>
              </a:rPr>
              <a:t>API</a:t>
            </a:r>
            <a:r>
              <a:rPr lang="ko-KR" altLang="en-US" sz="1600" dirty="0">
                <a:ea typeface="GyeonggiTitleOTF Medium" panose="02020603020101020101" pitchFamily="18" charset="-127"/>
              </a:rPr>
              <a:t>를 호출하는 비용을 고려하지 않고 호출</a:t>
            </a:r>
            <a:endParaRPr lang="en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457200" lvl="1" indent="0">
              <a:buNone/>
            </a:pPr>
            <a:endParaRPr lang="en-US" altLang="ko-KR" sz="1600" dirty="0"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99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72179" y="2932345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58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9887</TotalTime>
  <Words>363</Words>
  <Application>Microsoft Office PowerPoint</Application>
  <PresentationFormat>화면 슬라이드 쇼(4:3)</PresentationFormat>
  <Paragraphs>51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Calibri</vt:lpstr>
      <vt:lpstr>Arial</vt:lpstr>
      <vt:lpstr>GyeonggiTitleOTF Medium</vt:lpstr>
      <vt:lpstr>Wingdings</vt:lpstr>
      <vt:lpstr>GyeonggiTitleOTF Medium</vt:lpstr>
      <vt:lpstr>경기천년바탕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조희진</dc:creator>
  <cp:lastModifiedBy>김성연</cp:lastModifiedBy>
  <cp:revision>316</cp:revision>
  <dcterms:created xsi:type="dcterms:W3CDTF">2023-05-28T14:12:31Z</dcterms:created>
  <dcterms:modified xsi:type="dcterms:W3CDTF">2023-11-21T21:14:01Z</dcterms:modified>
</cp:coreProperties>
</file>